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dcc9a4887704271" /><Relationship Type="http://schemas.openxmlformats.org/officeDocument/2006/relationships/extended-properties" Target="/docProps/app.xml" Id="R0974d24f45e24b78" /><Relationship Type="http://schemas.openxmlformats.org/officeDocument/2006/relationships/officeDocument" Target="/ppt/presentation.xml" Id="R7e220906f5b34b9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4b4edd4a84d48d1"/>
  </p:sldMasterIdLst>
  <p:notesMasterIdLst>
    <p:notesMasterId xmlns:r="http://schemas.openxmlformats.org/officeDocument/2006/relationships" r:id="R533e385453c44599"/>
  </p:notesMasterIdLst>
  <p:sldIdLst>
    <p:sldId xmlns:r="http://schemas.openxmlformats.org/officeDocument/2006/relationships" id="256" r:id="R0c8e1d1f65a245a4"/>
    <p:sldId xmlns:r="http://schemas.openxmlformats.org/officeDocument/2006/relationships" id="257" r:id="R5e828d7786b54bdd"/>
    <p:sldId xmlns:r="http://schemas.openxmlformats.org/officeDocument/2006/relationships" id="258" r:id="R028d6c800ee248ab"/>
    <p:sldId xmlns:r="http://schemas.openxmlformats.org/officeDocument/2006/relationships" id="259" r:id="R9b0c4fc309e745bd"/>
    <p:sldId xmlns:r="http://schemas.openxmlformats.org/officeDocument/2006/relationships" id="260" r:id="R518a06ee9491417f"/>
    <p:sldId xmlns:r="http://schemas.openxmlformats.org/officeDocument/2006/relationships" id="261" r:id="R24a91132a7904333"/>
    <p:sldId xmlns:r="http://schemas.openxmlformats.org/officeDocument/2006/relationships" id="262" r:id="R8ab6de8d65cf4151"/>
    <p:sldId xmlns:r="http://schemas.openxmlformats.org/officeDocument/2006/relationships" id="263" r:id="R87a73d785ac84560"/>
    <p:sldId xmlns:r="http://schemas.openxmlformats.org/officeDocument/2006/relationships" id="264" r:id="R6239c4fcb2bd445d"/>
    <p:sldId xmlns:r="http://schemas.openxmlformats.org/officeDocument/2006/relationships" id="265" r:id="R497a9646c44d48de"/>
    <p:sldId xmlns:r="http://schemas.openxmlformats.org/officeDocument/2006/relationships" id="266" r:id="R628581f550714ca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f8f8f5bfdff4ae3" /><Relationship Type="http://schemas.openxmlformats.org/officeDocument/2006/relationships/slideMaster" Target="/ppt/slideMasters/slideMaster1.xml" Id="Ra4b4edd4a84d48d1" /><Relationship Type="http://schemas.openxmlformats.org/officeDocument/2006/relationships/notesMaster" Target="/ppt/notesMasters/notesMaster1.xml" Id="R533e385453c44599" /><Relationship Type="http://schemas.openxmlformats.org/officeDocument/2006/relationships/presProps" Target="/ppt/presProps.xml" Id="R95a4c52c5cfb4f2d" /><Relationship Type="http://schemas.openxmlformats.org/officeDocument/2006/relationships/tableStyles" Target="/ppt/tableStyles.xml" Id="R98c44369233b4418" /><Relationship Type="http://schemas.openxmlformats.org/officeDocument/2006/relationships/slide" Target="/ppt/slides/slide1.xml" Id="R0c8e1d1f65a245a4" /><Relationship Type="http://schemas.openxmlformats.org/officeDocument/2006/relationships/slide" Target="/ppt/slides/slide2.xml" Id="R5e828d7786b54bdd" /><Relationship Type="http://schemas.openxmlformats.org/officeDocument/2006/relationships/slide" Target="/ppt/slides/slide3.xml" Id="R028d6c800ee248ab" /><Relationship Type="http://schemas.openxmlformats.org/officeDocument/2006/relationships/slide" Target="/ppt/slides/slide4.xml" Id="R9b0c4fc309e745bd" /><Relationship Type="http://schemas.openxmlformats.org/officeDocument/2006/relationships/slide" Target="/ppt/slides/slide5.xml" Id="R518a06ee9491417f" /><Relationship Type="http://schemas.openxmlformats.org/officeDocument/2006/relationships/slide" Target="/ppt/slides/slide6.xml" Id="R24a91132a7904333" /><Relationship Type="http://schemas.openxmlformats.org/officeDocument/2006/relationships/slide" Target="/ppt/slides/slide7.xml" Id="R8ab6de8d65cf4151" /><Relationship Type="http://schemas.openxmlformats.org/officeDocument/2006/relationships/slide" Target="/ppt/slides/slide8.xml" Id="R87a73d785ac84560" /><Relationship Type="http://schemas.openxmlformats.org/officeDocument/2006/relationships/slide" Target="/ppt/slides/slide9.xml" Id="R6239c4fcb2bd445d" /><Relationship Type="http://schemas.openxmlformats.org/officeDocument/2006/relationships/slide" Target="/ppt/slides/slide10.xml" Id="R497a9646c44d48de" /><Relationship Type="http://schemas.openxmlformats.org/officeDocument/2006/relationships/slide" Target="/ppt/slides/slide11.xml" Id="R628581f550714ca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18c81001190494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80ffd8c0ca04d49" /><Relationship Type="http://schemas.openxmlformats.org/officeDocument/2006/relationships/notesMaster" Target="/ppt/notesMasters/notesMaster1.xml" Id="Rc8f66be8f18c4ab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f541f4f85b24c09" /><Relationship Type="http://schemas.openxmlformats.org/officeDocument/2006/relationships/notesMaster" Target="/ppt/notesMasters/notesMaster1.xml" Id="R195dd5456b55422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717038a24d04e3d" /><Relationship Type="http://schemas.openxmlformats.org/officeDocument/2006/relationships/notesMaster" Target="/ppt/notesMasters/notesMaster1.xml" Id="Rbb64c2a57c6c43f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c3783885ef6489f" /><Relationship Type="http://schemas.openxmlformats.org/officeDocument/2006/relationships/notesMaster" Target="/ppt/notesMasters/notesMaster1.xml" Id="R18455bdc1fae425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84da702d3af4cb7" /><Relationship Type="http://schemas.openxmlformats.org/officeDocument/2006/relationships/notesMaster" Target="/ppt/notesMasters/notesMaster1.xml" Id="Raf1644eab34b408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6822ebe559c4ece" /><Relationship Type="http://schemas.openxmlformats.org/officeDocument/2006/relationships/notesMaster" Target="/ppt/notesMasters/notesMaster1.xml" Id="R096628b592c14a3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7dbd005ee6346ac" /><Relationship Type="http://schemas.openxmlformats.org/officeDocument/2006/relationships/notesMaster" Target="/ppt/notesMasters/notesMaster1.xml" Id="R0d07f723434f467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9fcd71f99a44e63" /><Relationship Type="http://schemas.openxmlformats.org/officeDocument/2006/relationships/notesMaster" Target="/ppt/notesMasters/notesMaster1.xml" Id="R4ed9f90c38104e2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0fac122b0e6454c" /><Relationship Type="http://schemas.openxmlformats.org/officeDocument/2006/relationships/notesMaster" Target="/ppt/notesMasters/notesMaster1.xml" Id="R171e67e8a9fd438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78dfeba7edc4c39" /><Relationship Type="http://schemas.openxmlformats.org/officeDocument/2006/relationships/notesMaster" Target="/ppt/notesMasters/notesMaster1.xml" Id="R86456ff9758949e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fd38994ec7e4a2e" /><Relationship Type="http://schemas.openxmlformats.org/officeDocument/2006/relationships/notesMaster" Target="/ppt/notesMasters/notesMaster1.xml" Id="R36b8f7f8af3c455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Обкладинка. Концептуальна графіка.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Побудовано на описі поточної моделі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Огляд логіки роботи без технічної архітектури чи вимог до розробки. Головна дія садівника — внести щомісячний показник.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Концептуальна візуалізація інтерфейсу. Вона показує простоту користування та офіційний канал зв’язку, а не є фінальним макетом чи специфікацією продукту.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Solar App не замінює «зелений тариф» і не передбачає продаж електроенергії чи грошові виплати. Для «зеленого тарифу» законодавство передбачає договір між індивідуальним побутовим споживачем та постачальником універсальних послуг. Джерело: https://zakon.rada.gov.ua/laws/term/41424%3A78512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Концептуальна візуалізація. Значення умовні.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Умовний приклад, наданий користувачем: 1 000 кВт·год за денним тарифом 5,20 грн, подальше споживання 50% день і 50% ніч.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Технічне застереження: слайд не замінює інженерний розрахунок конкретної мережі.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Узагальнення вигод, визначених користувачем. Автоматизація скорочує рутинну роботу бухгалтера та дає правлінню пов’язані дані.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Комерційний огляд процесу. Не містить технічного ТЗ.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Фінальний слайд для надсилання після заявки. Кнопка веде до розділу демонстрації на сайті.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addac31af44f8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eb61a85ffc74765" /><Relationship Type="http://schemas.openxmlformats.org/officeDocument/2006/relationships/slideLayout" Target="/ppt/slideLayouts/slideLayout1.xml" Id="R3af3792579f64b5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af3792579f64b5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48054b719e477a" /><Relationship Type="http://schemas.openxmlformats.org/officeDocument/2006/relationships/notesSlide" Target="/ppt/notesSlides/notesSlide1.xml" Id="R982cff1f909045a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51996708ad476b" /><Relationship Type="http://schemas.openxmlformats.org/officeDocument/2006/relationships/notesSlide" Target="/ppt/notesSlides/notesSlide2.xml" Id="Rbc13d4301321471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085928fce54c30" /><Relationship Type="http://schemas.openxmlformats.org/officeDocument/2006/relationships/notesSlide" Target="/ppt/notesSlides/notesSlide3.xml" Id="Ra355abe01acc442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2677188e224ead" /><Relationship Type="http://schemas.openxmlformats.org/officeDocument/2006/relationships/notesSlide" Target="/ppt/notesSlides/notesSlide4.xml" Id="R229eeee380294a3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8fc8ccb2894068" /><Relationship Type="http://schemas.openxmlformats.org/officeDocument/2006/relationships/notesSlide" Target="/ppt/notesSlides/notesSlide5.xml" Id="R6c13c67e686a471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f9bfaf2a074db7" /><Relationship Type="http://schemas.openxmlformats.org/officeDocument/2006/relationships/notesSlide" Target="/ppt/notesSlides/notesSlide6.xml" Id="R2a55f207937f4a6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7177b328d046cc" /><Relationship Type="http://schemas.openxmlformats.org/officeDocument/2006/relationships/notesSlide" Target="/ppt/notesSlides/notesSlide7.xml" Id="Re3f45e212154438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d9287ac8cb4581" /><Relationship Type="http://schemas.openxmlformats.org/officeDocument/2006/relationships/notesSlide" Target="/ppt/notesSlides/notesSlide8.xml" Id="Rde58dc2f79db438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07794710d34ab0" /><Relationship Type="http://schemas.openxmlformats.org/officeDocument/2006/relationships/notesSlide" Target="/ppt/notesSlides/notesSlide9.xml" Id="R423fcc263794462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d12673a28a4d28" /><Relationship Type="http://schemas.openxmlformats.org/officeDocument/2006/relationships/notesSlide" Target="/ppt/notesSlides/notesSlide10.xml" Id="R12baeefd9207476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b3170b6d7747e2" /><Relationship Type="http://schemas.openxmlformats.org/officeDocument/2006/relationships/hyperlink" Target="https://solarapp.com.ua/#demo" TargetMode="External" Id="Ra0ce6e42511c41b7" /><Relationship Type="http://schemas.openxmlformats.org/officeDocument/2006/relationships/notesSlide" Target="/ppt/notesSlides/notesSlide11.xml" Id="R510b8420317d4fe1" /></Relationships>
</file>

<file path=ppt/slides/slide1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16324A"/>
            </a:gs>
            <a:gs pos="52000">
              <a:srgbClr val="244E6D"/>
            </a:gs>
            <a:gs pos="100000">
              <a:srgbClr val="0F766E"/>
            </a:gs>
          </a:gsLst>
          <a:lin ang="81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A1358D-B69B-4508-AF41-256FDB265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809625"/>
            <a:ext cx="4333875" cy="4333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44E6D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3CD91B-49FE-4A92-88C9-9902CD74C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1485900"/>
            <a:ext cx="2981325" cy="29813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0BF717-19E6-4620-A0FD-5BA07F1B5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047875"/>
            <a:ext cx="1857375" cy="18573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A90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A7FE56-9792-46FE-94DB-256C0C7C1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438400"/>
            <a:ext cx="95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4950" b="1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4950" b="1">
                <a:solidFill>
                  <a:srgbClr val="16324A"/>
                </a:solidFill>
                <a:latin typeface="Arial"/>
                <a:ea typeface="Arial"/>
                <a:cs typeface="Arial"/>
              </a:rPr>
              <a:t>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17A3DF-D28A-4238-92C8-735A165EC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23875"/>
            <a:ext cx="12573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F2A900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476464-D9CE-489C-8ABB-B2EB01C23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95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6324A"/>
                </a:solidFill>
                <a:latin typeface="Arial"/>
                <a:ea typeface="Arial"/>
                <a:cs typeface="Arial"/>
              </a:rPr>
              <a:t>SOLAR APP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8F8AA0-8794-4B9E-9FE7-74C38F840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66875"/>
            <a:ext cx="5905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Один показник на місяць.</a:t>
            </a:r>
          </a:p>
          <a:p xmlns:a="http://schemas.openxmlformats.org/drawingml/2006/main">
            <a:pPr>
              <a:defRPr sz="3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Повна картина</a:t>
            </a:r>
          </a:p>
          <a:p xmlns:a="http://schemas.openxmlformats.org/drawingml/2006/main">
            <a:pPr>
              <a:defRPr sz="3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для товариства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580D94-A4C9-4277-A0FC-70996E6B7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33875"/>
            <a:ext cx="552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D7ECE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D7ECEA"/>
                </a:solidFill>
                <a:latin typeface="Arial"/>
                <a:ea typeface="Arial"/>
                <a:cs typeface="Arial"/>
              </a:rPr>
              <a:t>Презентація для правління, бухгалтера та активних членів товариства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4A2A34-C1AF-4A12-B371-203F79279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0D4D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C0D4DA"/>
                </a:solidFill>
                <a:latin typeface="Arial"/>
                <a:ea typeface="Arial"/>
                <a:cs typeface="Arial"/>
              </a:rPr>
              <a:t>Детальні умови визначаються після аналізу конкретного СТ.</a:t>
            </a:r>
          </a:p>
        </p:txBody>
      </p:sp>
    </p:spTree>
    <p:extLst>
      <p:ext uri="{BB962C8B-B14F-4D97-AF65-F5344CB8AC3E}">
        <p14:creationId xmlns:p14="http://schemas.microsoft.com/office/powerpoint/2010/main" val="16752673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D9B18D-CFC7-4571-8517-7B97AD63D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ВИХІДНА СИТУАЦІЯ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B96EF1-3BA7-4A63-B251-4A2A89E6C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61950"/>
            <a:ext cx="428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4748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0C0BD3-88EF-47E6-935E-A171E5E7B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23900"/>
            <a:ext cx="109347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AF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DC5A53-76AC-4135-A064-1E83AE345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90600"/>
            <a:ext cx="10287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Коли голова й бухгалтер щодня тонуть у рутині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DFC122-035B-4D8A-87D0-3D186552F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838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Показники, платежі й борги живуть у різних джерелах. Дані не пов’язані між собою, тому правління бачить ситуацію із запізненням.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4D364D-5601-4B63-AC09-282D28AB7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2762250" cy="2238375"/>
          </a:xfrm>
          <a:prstGeom xmlns:a="http://schemas.openxmlformats.org/drawingml/2006/main" prst="roundRect">
            <a:avLst>
              <a:gd name="adj" fmla="val 102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0D3D31-70CA-4139-AD10-DA7485A64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19450"/>
            <a:ext cx="428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186FB8-AE57-44EA-BA55-441491AE2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8290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Платежі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12E657-A374-467F-AED3-A00A1A75B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67200"/>
            <a:ext cx="22383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Несвоєчасні платежі та борги виявляються із запізненням.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31DA7A-04AD-44E4-8D53-3FC3295E4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000375"/>
            <a:ext cx="2762250" cy="2238375"/>
          </a:xfrm>
          <a:prstGeom xmlns:a="http://schemas.openxmlformats.org/drawingml/2006/main" prst="roundRect">
            <a:avLst>
              <a:gd name="adj" fmla="val 102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536F77-BE12-4037-9418-737AAD848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3219450"/>
            <a:ext cx="428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0BA276-7500-41C9-B221-FA9A3D61B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38290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Електроенергія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7B4AA6-A2EC-442E-B73F-CD5339CCD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4267200"/>
            <a:ext cx="22383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Показники приватних лічильників складно звести в одну картину.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310882-30FB-46AC-9A3C-1476F4B34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3000375"/>
            <a:ext cx="2762250" cy="2238375"/>
          </a:xfrm>
          <a:prstGeom xmlns:a="http://schemas.openxmlformats.org/drawingml/2006/main" prst="roundRect">
            <a:avLst>
              <a:gd name="adj" fmla="val 102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CB253B-E9DA-4DB1-A8B2-0409CAB7C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219450"/>
            <a:ext cx="428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✉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81B29D-03F1-4531-A1CC-7FE7E7163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8290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Зв’язок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4093D0-6A9B-4F71-B59A-4E517C968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267200"/>
            <a:ext cx="22383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Номери телефонів садівників змінюються, списки застарівають, а важливі повідомлення не доходять.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6EAE66-3FBC-450F-AB15-B61220D0A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57850"/>
            <a:ext cx="10096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Solar App виведе з тіні на сонячний бік усі борги та зловживання.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53D903-4A4F-423F-A922-AC47B88F2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38850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У єдиній системі прострочення та розбіжності видно вчасно, а керівництво спирається на повні дані.</a:t>
            </a:r>
          </a:p>
        </p:txBody>
      </p:sp>
    </p:spTree>
    <p:extLst>
      <p:ext uri="{BB962C8B-B14F-4D97-AF65-F5344CB8AC3E}">
        <p14:creationId xmlns:p14="http://schemas.microsoft.com/office/powerpoint/2010/main" val="160847095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E391DA-986D-4F60-B887-3AB20D962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ПРИНЦИП РОБОТИ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CCC39F-C333-4545-9749-348D53210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61950"/>
            <a:ext cx="428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4748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CCC909-C440-4678-BE77-453E83701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23900"/>
            <a:ext cx="109347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AF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AA5762-FE3F-4F14-A2C1-B59E849DA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90600"/>
            <a:ext cx="10287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Одна проста дія садівника. Решту робить система.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135758-85B1-4F04-8B1A-806A023B5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838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Садівник раз на місяць вносить показник біля власного лічильника. Програма сама додає дані до єдиної бази та виконує нарахування.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E5B201-5E2C-4FBA-94DD-A10EE4456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124200"/>
            <a:ext cx="1905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935E65-9233-45BF-809F-7BA9913F5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971925"/>
            <a:ext cx="600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D039EF-6205-415A-A495-3BA435A91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143250"/>
            <a:ext cx="2381250" cy="10477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A2BB72-5C7C-4EC4-A6DE-00C2ABCB7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333750"/>
            <a:ext cx="2000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Садівник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205098-96B4-474C-95D5-CB6E7D1D2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86175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Лише один показник на місяць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7BE1F9-829D-479F-8C5D-31CF67BB7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143250"/>
            <a:ext cx="2381250" cy="10477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16324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C104ED-1CD4-4267-9F93-8974E3FBE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333750"/>
            <a:ext cx="2000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Правління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AD3082-96EB-4276-A445-6F563A1F0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686175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CCE8E8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CCE8E8"/>
                </a:solidFill>
                <a:latin typeface="Arial"/>
                <a:ea typeface="Arial"/>
                <a:cs typeface="Arial"/>
              </a:rPr>
              <a:t>цілісні дані й обґрунтовані рішення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BEA6DE-CF9A-47F2-A7F6-075AA6CC5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143250"/>
            <a:ext cx="2381250" cy="10477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4BBB84-B102-4584-A00A-A7777E4C7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333750"/>
            <a:ext cx="2000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Власник СЕС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4128B8-C25A-489F-80EA-71AA10D00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686175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генерація й баланс кВт·год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ED4EA2-A796-4D07-B85F-B21DB425D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095875"/>
            <a:ext cx="2381250" cy="10477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687003-82DA-4833-8EFC-54CF6B113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286375"/>
            <a:ext cx="2000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Спільна мережа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2461D4-8EFE-4F2D-BD73-BE756A2B0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638800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спільний облік і єдині, прозорі правила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D1C898-71C6-4BE5-9E39-6EE046538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2524125"/>
            <a:ext cx="1905000" cy="4572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F2A9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D8E060-86C4-41DE-B80B-25745C773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63842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6324A"/>
                </a:solidFill>
                <a:latin typeface="Arial"/>
                <a:ea typeface="Arial"/>
                <a:cs typeface="Arial"/>
              </a:rPr>
              <a:t>Solar App</a:t>
            </a:r>
          </a:p>
        </p:txBody>
      </p:sp>
    </p:spTree>
    <p:extLst>
      <p:ext uri="{BB962C8B-B14F-4D97-AF65-F5344CB8AC3E}">
        <p14:creationId xmlns:p14="http://schemas.microsoft.com/office/powerpoint/2010/main" val="205674254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B7F98E-3D54-4347-8A33-05C3E1C70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ПРИКЛАД ІНТЕРФЕЙСУ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F1348D-D290-4DAC-94EC-75DDBBE93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61950"/>
            <a:ext cx="428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4748B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4204F6-953C-4EE0-9C79-3F07E3F72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23900"/>
            <a:ext cx="109347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AF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F7B278-6F37-4F42-80D0-22B8A8450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90600"/>
            <a:ext cx="10287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Подати показник за хвилину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F67788-5152-4177-A256-BB0A58E03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838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Садівник вводить значення та одразу бачить дату подання, нарахування, платежі й офіційні повідомлення.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043647-D4FA-4006-B0A8-ACA285E0C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647950"/>
            <a:ext cx="3000375" cy="3333750"/>
          </a:xfrm>
          <a:prstGeom xmlns:a="http://schemas.openxmlformats.org/drawingml/2006/main" prst="roundRect">
            <a:avLst>
              <a:gd name="adj" fmla="val 9524"/>
            </a:avLst>
          </a:prstGeom>
          <a:gradFill xmlns:a="http://schemas.openxmlformats.org/drawingml/2006/main">
            <a:gsLst>
              <a:gs pos="0">
                <a:srgbClr val="16324A"/>
              </a:gs>
              <a:gs pos="52000">
                <a:srgbClr val="244E6D"/>
              </a:gs>
              <a:gs pos="100000">
                <a:srgbClr val="0F766E"/>
              </a:gs>
            </a:gsLst>
            <a:lin ang="8100000"/>
          </a:gra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05E8E9-E9BF-4B11-9626-AF8022A50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3000375"/>
            <a:ext cx="2524125" cy="8001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244E6D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22EDED-0DD7-4ECB-82E6-CD4EDDE99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152775"/>
            <a:ext cx="1809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Ділянка № 112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574753-91E9-4AB8-88C0-845D84939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48050"/>
            <a:ext cx="1619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B9D6D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9D6DA"/>
                </a:solidFill>
                <a:latin typeface="Arial"/>
                <a:ea typeface="Arial"/>
                <a:cs typeface="Arial"/>
              </a:rPr>
              <a:t>СТ «Ландиш»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132877-0959-43D1-8B03-9F89DD231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4000500"/>
            <a:ext cx="2524125" cy="704850"/>
          </a:xfrm>
          <a:prstGeom xmlns:a="http://schemas.openxmlformats.org/drawingml/2006/main" prst="roundRect">
            <a:avLst>
              <a:gd name="adj" fmla="val 24324"/>
            </a:avLst>
          </a:prstGeom>
          <a:solidFill xmlns:a="http://schemas.openxmlformats.org/drawingml/2006/main">
            <a:srgbClr val="F2A9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149546-DB9B-4B02-9D39-410C5BA3C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133850"/>
            <a:ext cx="114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6324A"/>
                </a:solidFill>
                <a:latin typeface="Arial"/>
                <a:ea typeface="Arial"/>
                <a:cs typeface="Arial"/>
              </a:rPr>
              <a:t>До сплати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192D8B-4C82-471F-BB23-2D7BE612F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62450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6324A"/>
                </a:solidFill>
                <a:latin typeface="Arial"/>
                <a:ea typeface="Arial"/>
                <a:cs typeface="Arial"/>
              </a:rPr>
              <a:t>1 240 грн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4BFB7F-8BAE-4FB9-B205-449D1CE1F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4914900"/>
            <a:ext cx="2524125" cy="733425"/>
          </a:xfrm>
          <a:prstGeom xmlns:a="http://schemas.openxmlformats.org/drawingml/2006/main" prst="roundRect">
            <a:avLst>
              <a:gd name="adj" fmla="val 23377"/>
            </a:avLst>
          </a:prstGeom>
          <a:solidFill xmlns:a="http://schemas.openxmlformats.org/drawingml/2006/main">
            <a:srgbClr val="244E6D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505B0C-9451-46DE-9383-BDEB87876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095875"/>
            <a:ext cx="185737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Подати показник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55B2AB-FC00-4F97-A729-5730057B4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381375"/>
            <a:ext cx="523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Один застосунок для обліку й зв’язку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1F53EF-C7F2-4CB7-87CC-1404C67D1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952875"/>
            <a:ext cx="5334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• дата останнього подання</a:t>
            </a:r>
          </a:p>
          <a:p xmlns:a="http://schemas.openxmlformats.org/drawingml/2006/main">
            <a:pPr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• усі платежі в одному застосунку</a:t>
            </a:r>
          </a:p>
          <a:p xmlns:a="http://schemas.openxmlformats.org/drawingml/2006/main">
            <a:pPr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• офіційні повідомлення правління</a:t>
            </a:r>
          </a:p>
          <a:p xmlns:a="http://schemas.openxmlformats.org/drawingml/2006/main">
            <a:pPr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• зрозумілий статус розрахунків</a:t>
            </a:r>
          </a:p>
        </p:txBody>
      </p:sp>
    </p:spTree>
    <p:extLst>
      <p:ext uri="{BB962C8B-B14F-4D97-AF65-F5344CB8AC3E}">
        <p14:creationId xmlns:p14="http://schemas.microsoft.com/office/powerpoint/2010/main" val="4670101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2D6C13-D0CA-4AD0-8FDF-9BF4DE419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ВІРТУАЛЬНИЙ ЕНЕРГОБАЛАНС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05D89F-119C-4525-BDB4-DEFE84BFA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61950"/>
            <a:ext cx="428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4748B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D29599-988F-430D-A796-04D3B59FB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23900"/>
            <a:ext cx="109347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AF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704FAB-C7CF-4003-B3AC-AEF2354C7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90600"/>
            <a:ext cx="10287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Надлишок СЕС працює на власника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20E845-4545-4068-A4A0-8A8689876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838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У СТ із власною інфраструктурою «зелений тариф» для ділянки без прямого договору з постачальником не може бути доступним.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3C3F83-F5AA-4202-B519-3DE68AAD0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57500"/>
            <a:ext cx="2571750" cy="1952625"/>
          </a:xfrm>
          <a:prstGeom xmlns:a="http://schemas.openxmlformats.org/drawingml/2006/main" prst="roundRect">
            <a:avLst>
              <a:gd name="adj" fmla="val 117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405B59-1FA6-4C89-B818-86ED0C5B3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105150"/>
            <a:ext cx="457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F2A900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F2A900"/>
                </a:solidFill>
                <a:latin typeface="Arial"/>
                <a:ea typeface="Arial"/>
                <a:cs typeface="Arial"/>
              </a:rPr>
              <a:t>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F43BB0-9042-446C-A6A1-8FB7992A2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71475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Денний надлишок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298F15-E133-46F2-BAB1-5C092B799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2862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+ 1 000 кВт·год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1E3FE5-1F2E-4CEB-BD94-001AAC070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29050"/>
            <a:ext cx="1428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86EB0B-D8BD-4899-B74F-534FFD902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495675"/>
            <a:ext cx="1333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внесок у спільну мережу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05E89C-BF8B-4E84-9072-891CC133C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2876550"/>
            <a:ext cx="2571750" cy="1952625"/>
          </a:xfrm>
          <a:prstGeom xmlns:a="http://schemas.openxmlformats.org/drawingml/2006/main" prst="roundRect">
            <a:avLst>
              <a:gd name="adj" fmla="val 13659"/>
            </a:avLst>
          </a:prstGeom>
          <a:gradFill xmlns:a="http://schemas.openxmlformats.org/drawingml/2006/main">
            <a:gsLst>
              <a:gs pos="0">
                <a:srgbClr val="16324A"/>
              </a:gs>
              <a:gs pos="52000">
                <a:srgbClr val="244E6D"/>
              </a:gs>
              <a:gs pos="100000">
                <a:srgbClr val="0F766E"/>
              </a:gs>
            </a:gsLst>
            <a:lin ang="8100000"/>
          </a:gra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64CAAF-DDF9-4514-8BD7-DADCAFA96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171825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Персональний баланс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CA1B01-012C-45D0-9D72-1B4226549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638550"/>
            <a:ext cx="1524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A900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2A900"/>
                </a:solidFill>
                <a:latin typeface="Arial"/>
                <a:ea typeface="Arial"/>
                <a:cs typeface="Arial"/>
              </a:rPr>
              <a:t>1 000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D04617-C233-42DA-A7D9-4EEA33C0D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238625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C4DDE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C4DDE1"/>
                </a:solidFill>
                <a:latin typeface="Arial"/>
                <a:ea typeface="Arial"/>
                <a:cs typeface="Arial"/>
              </a:rPr>
              <a:t>кВт·год доступно до використання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7143C2-1775-4727-BF5B-2836552BC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829050"/>
            <a:ext cx="1428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1299B1-9EC6-41E6-A2C3-C44A7BC26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0"/>
            <a:ext cx="2381250" cy="1952625"/>
          </a:xfrm>
          <a:prstGeom xmlns:a="http://schemas.openxmlformats.org/drawingml/2006/main" prst="roundRect">
            <a:avLst>
              <a:gd name="adj" fmla="val 117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E0039F-9554-4DFC-84C5-99037981D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105150"/>
            <a:ext cx="457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89A85A-CC21-4882-915C-B0B238715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714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Споживання пізніше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AAB1F0-461A-4371-A870-062D36EBA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286250"/>
            <a:ext cx="190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без грошової виплати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9E9C92-8B86-48B4-8CAF-85B54DFEC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Solar App фіксує доступний внутрішній надлишок у кВт·год. Умови залежать від правил і технічних можливостей товариства.</a:t>
            </a:r>
          </a:p>
        </p:txBody>
      </p:sp>
    </p:spTree>
    <p:extLst>
      <p:ext uri="{BB962C8B-B14F-4D97-AF65-F5344CB8AC3E}">
        <p14:creationId xmlns:p14="http://schemas.microsoft.com/office/powerpoint/2010/main" val="9240667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FBA495-9548-4A12-9542-8823D3B01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ПРИКЛАД ІНТЕРФЕЙСУ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4F28F3-5F02-43C7-863E-9CD1858C2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61950"/>
            <a:ext cx="428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4748B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08A54A-17B9-47D0-B313-32082F17A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23900"/>
            <a:ext cx="109347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AF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9F3373-78D8-43A1-BD0D-95A3C4E00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90600"/>
            <a:ext cx="10287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Баланс власника СЕС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C44F7B-831D-4A1A-A80B-E841AB7D1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838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Власник бачить власну генерацію, зарахований обсяг і залишок для подальшого споживання.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BC8260-0F75-4B89-AEB8-CBDCD4D1B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571750"/>
            <a:ext cx="3714750" cy="3429000"/>
          </a:xfrm>
          <a:prstGeom xmlns:a="http://schemas.openxmlformats.org/drawingml/2006/main" prst="roundRect">
            <a:avLst>
              <a:gd name="adj" fmla="val 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1EAF0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44767F-C423-4C34-8253-5D4EBBAE9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87655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Мій енергобаланс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124490-1610-422F-9B00-B97E32D08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57550"/>
            <a:ext cx="114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Вересень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3C03DD-1D4A-4A78-AB02-2CEA0507F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695700"/>
            <a:ext cx="3105150" cy="781050"/>
          </a:xfrm>
          <a:prstGeom xmlns:a="http://schemas.openxmlformats.org/drawingml/2006/main" prst="roundRect">
            <a:avLst>
              <a:gd name="adj" fmla="val 21951"/>
            </a:avLst>
          </a:prstGeom>
          <a:solidFill xmlns:a="http://schemas.openxmlformats.org/drawingml/2006/main">
            <a:srgbClr val="E2F5E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90F712-CF8D-4FF4-B209-41E224DE2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857625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Доступний залишок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9E39D0-85E7-409E-9147-D7BDAA945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10527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684 кВт·год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45D1A6-D87B-4C06-8315-B2AA54EBF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857750"/>
            <a:ext cx="28575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Зараховано цього місяця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5A492C-94DF-48B0-8841-E9F6CD983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16255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+ 1 000 кВт·год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A9AB8C-7C9D-4C97-ABD3-FB7F0296C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524500"/>
            <a:ext cx="1143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Використано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A33ECD-9655-470D-AD78-E0A9A6915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753100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− 316 кВт·год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27D807-ACB4-47C6-83B7-F55EB9215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333750"/>
            <a:ext cx="447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Показники ніколи не перетворюються на грошові виплати власнику СЕС.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AE22AA-C974-4376-8715-1EB9D0CCD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191000"/>
            <a:ext cx="476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Застосунок створює прозору історію операцій, щоб власник, правління та бухгалтерія однаково розуміли стан балансу.</a:t>
            </a:r>
          </a:p>
        </p:txBody>
      </p:sp>
    </p:spTree>
    <p:extLst>
      <p:ext uri="{BB962C8B-B14F-4D97-AF65-F5344CB8AC3E}">
        <p14:creationId xmlns:p14="http://schemas.microsoft.com/office/powerpoint/2010/main" val="184094221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95EEB4-C6F0-4DBB-9555-756208D0E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ЕКОНОМІКА СПІЛЬНОТИ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0E565C-6E64-4849-8530-4284AB7E5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61950"/>
            <a:ext cx="428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4748B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7C1DDA-7B40-4D95-B652-A2AFF7791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23900"/>
            <a:ext cx="109347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AF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1304E7-637D-4597-80A1-0B25A439C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90600"/>
            <a:ext cx="10287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Як локальна генерація формує ресурс для товариства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D4FEC9-9525-47B9-BD99-34FD208D8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838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Приклад показує принцип. Фактичний результат залежить від тарифів, профілю генерації та споживання.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3E2915-D644-4878-8F86-F9CE3FEAC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57500"/>
            <a:ext cx="4476750" cy="2667000"/>
          </a:xfrm>
          <a:prstGeom xmlns:a="http://schemas.openxmlformats.org/drawingml/2006/main" prst="roundRect">
            <a:avLst>
              <a:gd name="adj" fmla="val 9286"/>
            </a:avLst>
          </a:prstGeom>
          <a:gradFill xmlns:a="http://schemas.openxmlformats.org/drawingml/2006/main">
            <a:gsLst>
              <a:gs pos="0">
                <a:srgbClr val="16324A"/>
              </a:gs>
              <a:gs pos="52000">
                <a:srgbClr val="244E6D"/>
              </a:gs>
              <a:gs pos="100000">
                <a:srgbClr val="0F766E"/>
              </a:gs>
            </a:gsLst>
            <a:lin ang="8100000"/>
          </a:gra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D4B8AF-B9B0-4DB4-BE1E-0745C5F82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162300"/>
            <a:ext cx="3524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Умовний приклад для 1 000 кВт·год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D08127-D09F-4EF6-9DB5-1A8D63A39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71475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C5DAD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C5DADE"/>
                </a:solidFill>
                <a:latin typeface="Arial"/>
                <a:ea typeface="Arial"/>
                <a:cs typeface="Arial"/>
              </a:rPr>
              <a:t>Передано вдень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BA6A19-9B92-4E2B-A02D-E38D8AA95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71475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2A900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2A900"/>
                </a:solidFill>
                <a:latin typeface="Arial"/>
                <a:ea typeface="Arial"/>
                <a:cs typeface="Arial"/>
              </a:rPr>
              <a:t>5 200 грн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AA3223-D1BE-4AF9-9E42-509D1F47B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067175"/>
            <a:ext cx="3476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21961"/>
            </a:srgbClr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2B55CD-A767-45F2-9895-B12D362A5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314825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C5DAD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C5DADE"/>
                </a:solidFill>
                <a:latin typeface="Arial"/>
                <a:ea typeface="Arial"/>
                <a:cs typeface="Arial"/>
              </a:rPr>
              <a:t>Використано 50% день / 50% ніч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C5B6AF-4CE0-4338-B5E9-2156CCCAE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391025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F2A900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2A900"/>
                </a:solidFill>
                <a:latin typeface="Arial"/>
                <a:ea typeface="Arial"/>
                <a:cs typeface="Arial"/>
              </a:rPr>
              <a:t>3 900 грн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32A954-4DB8-4F28-9C44-D814EB35B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819650"/>
            <a:ext cx="3476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21961"/>
            </a:srgbClr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0F92DA-12DF-4CD8-A9A5-2D4E46EB8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048250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Різниця у фінансовому результаті СТ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F2EC76-C587-4F26-9C60-7B95CBC03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086350"/>
            <a:ext cx="1333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2A900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2A900"/>
                </a:solidFill>
                <a:latin typeface="Arial"/>
                <a:ea typeface="Arial"/>
                <a:cs typeface="Arial"/>
              </a:rPr>
              <a:t>1 300 грн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F3A808-CA45-4D87-95C6-7FCFA932F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000375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Що це дає товариству?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6C6C6E-C900-48F7-87F4-E96C2B83A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571875"/>
            <a:ext cx="4762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• менше денного відбору із зовнішньої мережі</a:t>
            </a:r>
          </a:p>
          <a:p xmlns:a="http://schemas.openxmlformats.org/drawingml/2006/main">
            <a:pPr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• додатковий ресурс для мережі та спільних потреб</a:t>
            </a:r>
          </a:p>
          <a:p xmlns:a="http://schemas.openxmlformats.org/drawingml/2006/main">
            <a:pPr>
              <a:defRPr sz="15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• кардинальне прискорення адміністрування без черг у приймальні дні</a:t>
            </a:r>
          </a:p>
        </p:txBody>
      </p:sp>
    </p:spTree>
    <p:extLst>
      <p:ext uri="{BB962C8B-B14F-4D97-AF65-F5344CB8AC3E}">
        <p14:creationId xmlns:p14="http://schemas.microsoft.com/office/powerpoint/2010/main" val="26111377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F2FAF2-BB5D-4515-901E-14A7924C3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ВНУТРІШНЯ МЕРЕЖА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2DC541-110F-4D56-9B1A-317CE9A01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61950"/>
            <a:ext cx="428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4748B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E76214-2913-42E8-B026-DCCAB030D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23900"/>
            <a:ext cx="109347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AF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F6C799-CFB9-4734-98B8-F0302A8C5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90600"/>
            <a:ext cx="10287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Локальна генерація підтримує інфраструктуру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132208-3CBF-42CB-BAFB-69EE1DC3B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838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За відповідної схеми мережі СЕС зменшують обсяг енергії, який проходить через довгі лінії та трансформатори.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5F5A78-CE21-44B8-AF85-8570D9C06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57500"/>
            <a:ext cx="5048250" cy="2619375"/>
          </a:xfrm>
          <a:prstGeom xmlns:a="http://schemas.openxmlformats.org/drawingml/2006/main" prst="roundRect">
            <a:avLst>
              <a:gd name="adj" fmla="val 10182"/>
            </a:avLst>
          </a:prstGeom>
          <a:solidFill xmlns:a="http://schemas.openxmlformats.org/drawingml/2006/main">
            <a:srgbClr val="E5F8F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F36F5B-BCB4-48D1-9116-173F41AA9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181350"/>
            <a:ext cx="190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Ввід / трансформатор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D47618-C54C-4475-909E-020CDA0C2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714750"/>
            <a:ext cx="762000" cy="762000"/>
          </a:xfrm>
          <a:prstGeom xmlns:a="http://schemas.openxmlformats.org/drawingml/2006/main" prst="roundRect">
            <a:avLst>
              <a:gd name="adj" fmla="val 20000"/>
            </a:avLst>
          </a:prstGeom>
          <a:gradFill xmlns:a="http://schemas.openxmlformats.org/drawingml/2006/main">
            <a:gsLst>
              <a:gs pos="0">
                <a:srgbClr val="16324A"/>
              </a:gs>
              <a:gs pos="52000">
                <a:srgbClr val="244E6D"/>
              </a:gs>
              <a:gs pos="100000">
                <a:srgbClr val="0F766E"/>
              </a:gs>
            </a:gsLst>
            <a:lin ang="8100000"/>
          </a:gra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998BF9-73B7-4FA5-BD2E-4B9680953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886200"/>
            <a:ext cx="361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F2A900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2A900"/>
                </a:solidFill>
                <a:latin typeface="Arial"/>
                <a:ea typeface="Arial"/>
                <a:cs typeface="Arial"/>
              </a:rPr>
              <a:t>⚡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9C3D1C-74F5-42AC-BE0E-29D1697AA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086225"/>
            <a:ext cx="280987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F3456D-3618-4D5B-837E-66C952618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73380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менше навантаження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DF522C-2D8B-48BB-8F14-DF1D324FB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714750"/>
            <a:ext cx="857250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4BD03A-3A2F-4912-BD3E-EEBC8AD1F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3886200"/>
            <a:ext cx="400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F2A900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2A900"/>
                </a:solidFill>
                <a:latin typeface="Arial"/>
                <a:ea typeface="Arial"/>
                <a:cs typeface="Arial"/>
              </a:rPr>
              <a:t>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A83592-8AB7-4277-9048-03214D96D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4686300"/>
            <a:ext cx="1381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СЕС у межах СТ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D8F27E-28C9-40B8-B562-103440910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0480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Потенційний ефект для СТ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018908-CA80-4C14-8371-C4E4CC54E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667125"/>
            <a:ext cx="3857625" cy="457200"/>
          </a:xfrm>
          <a:prstGeom xmlns:a="http://schemas.openxmlformats.org/drawingml/2006/main" prst="roundRect">
            <a:avLst>
              <a:gd name="adj" fmla="val 29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1EAF0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1ADDD4-03BE-4C9A-9A9F-36C90E8C3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3790950"/>
            <a:ext cx="32861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нижчі втрати в кабелях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D742E0-D8D7-435B-B23B-0F340F476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286250"/>
            <a:ext cx="3857625" cy="457200"/>
          </a:xfrm>
          <a:prstGeom xmlns:a="http://schemas.openxmlformats.org/drawingml/2006/main" prst="roundRect">
            <a:avLst>
              <a:gd name="adj" fmla="val 29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1EAF0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6549EF-185D-403A-9904-DD1DA1463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4410075"/>
            <a:ext cx="32861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менше навантаження на трансформатор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8D7625-8218-4DF2-8688-DBC4D7BB1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905375"/>
            <a:ext cx="3857625" cy="457200"/>
          </a:xfrm>
          <a:prstGeom xmlns:a="http://schemas.openxmlformats.org/drawingml/2006/main" prst="roundRect">
            <a:avLst>
              <a:gd name="adj" fmla="val 29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1EAF0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75B666-8BC7-45A2-B87F-5CF8A050B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5029200"/>
            <a:ext cx="32861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стабільніша напруга на віддалених ділянках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17AFF0-2A22-41A4-A9A6-3A3BB6E56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53125"/>
            <a:ext cx="990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Ефект залежить від схеми мережі, перерізу ліній, потужності СЕС і налаштувань інверторів.</a:t>
            </a:r>
          </a:p>
        </p:txBody>
      </p:sp>
    </p:spTree>
    <p:extLst>
      <p:ext uri="{BB962C8B-B14F-4D97-AF65-F5344CB8AC3E}">
        <p14:creationId xmlns:p14="http://schemas.microsoft.com/office/powerpoint/2010/main" val="105499128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F267F0-58D9-4E07-B994-436C3AA24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КОМУ ВИГІДНО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49C42F-76AB-4CA0-9EAC-4ED5F2753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61950"/>
            <a:ext cx="428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4748B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93AA8B-482D-481B-9860-3076C4533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23900"/>
            <a:ext cx="109347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AF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F43170-5353-427B-9D2A-9D3FC0855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90600"/>
            <a:ext cx="10287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Вигода для садівника, бухгалтера і правління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441135-0087-4FBF-B98D-C503BF9C9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838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Садівник витрачає хвилину на показник. Бухгалтер працює з випискою та звітами. Правління отримує дані для своєчасних рішень.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B1B5C3-1EE8-4CAE-AB9F-A4756BB2B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095625"/>
            <a:ext cx="3238500" cy="2143125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1EAF0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311EFD-1A58-44C8-9169-1F609ED8E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37185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40FCC6-65B7-4B29-B0A2-2175F447B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962400"/>
            <a:ext cx="257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Садівник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230787-6808-48EE-8826-E56E5A359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400550"/>
            <a:ext cx="257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раз на місяць подає показник і бачить історію оплат та нарахувань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9CC58A-BF57-44BD-BCAD-65A7F2AF3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095625"/>
            <a:ext cx="3238500" cy="2143125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6324A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4F1FF0-5CFE-49F9-A738-823F26F5B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37185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F2A90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2A900"/>
                </a:solidFill>
                <a:latin typeface="Arial"/>
                <a:ea typeface="Arial"/>
                <a:cs typeface="Arial"/>
              </a:rPr>
              <a:t>☀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88E13E-2680-429E-8B95-1AFB15EA4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962400"/>
            <a:ext cx="257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Власник СЕС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8E9099-C741-4C22-A5F7-A750F2A95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400550"/>
            <a:ext cx="257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C9DDE1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9DDE1"/>
                </a:solidFill>
                <a:latin typeface="Arial"/>
                <a:ea typeface="Arial"/>
                <a:cs typeface="Arial"/>
              </a:rPr>
              <a:t>використовує доступний внутрішній надлишок та контролює баланс у кВт·год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EABA5C-6E09-466E-B759-1B469FA8C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095625"/>
            <a:ext cx="3238500" cy="2143125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1EAF0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BF5B3C-8B77-4DF5-8F08-D7A778528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337185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90E3C5-C572-46B5-8389-DCCA446B0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3962400"/>
            <a:ext cx="257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Правління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310092-2AE8-4EC5-92DC-E743EB3E5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4400550"/>
            <a:ext cx="257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бачить цілісну актуальну картину, а бухгалтер переважно працює з випискою та звітами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880A77-5F86-4DBB-8F75-F19FB768E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81025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Своєчасне виявлення боргів, розбіжностей та можливих зловживань дає підстави зменшувати внутрішній тариф, коли це дозволяє економіка СТ.</a:t>
            </a:r>
          </a:p>
        </p:txBody>
      </p:sp>
    </p:spTree>
    <p:extLst>
      <p:ext uri="{BB962C8B-B14F-4D97-AF65-F5344CB8AC3E}">
        <p14:creationId xmlns:p14="http://schemas.microsoft.com/office/powerpoint/2010/main" val="185974521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B50877-6802-4400-AE7F-3C1D06B7C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ВПРОВАДЖЕННЯ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C90CB7-0A36-4EAD-94F2-7EB86BDC0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61950"/>
            <a:ext cx="428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4748B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D49E55-9E72-4C41-B121-2987BFB7A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723900"/>
            <a:ext cx="109347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AF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5FAED8-3638-4C80-AEF7-E4A2C7DE7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90600"/>
            <a:ext cx="10287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Починаємо з вашої моделі товариства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DA1FEF-A65D-41A2-A01F-C43D095A5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838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Перед запуском узгоджуємо правила обліку, склад даних та імпорт банківської виписки. Повсякденні нарахування програма виконує автоматично.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27A0A1-AA99-4A5A-855F-1580F73D9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71800"/>
            <a:ext cx="476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2A90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2A900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FF7FF9-E3B3-49AB-8C5A-1EDDBF4D6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238500"/>
            <a:ext cx="1905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AF0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8A8250-2D80-4293-A925-91592B3F2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7147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Знайомство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E8BC73-35F1-4AC9-A96B-45140BE5B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143375"/>
            <a:ext cx="257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структура обліку, мережа, поточна рутина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705A78-8665-41FF-BCA0-335BCA45F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971800"/>
            <a:ext cx="476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2A90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2A900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1D42C2-235A-4ACA-A00E-0425A2A55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3238500"/>
            <a:ext cx="1905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AF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3F0B12-4D73-492E-B265-447D0545F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7147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Налаштування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1F1B4F-180F-47AE-94BC-7A48147F8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143375"/>
            <a:ext cx="257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дані, правила й формат банківської виписки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68D5AC-4A89-446D-9406-74ED9F6E7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971800"/>
            <a:ext cx="476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2A900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2A90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1372E9-2FD0-4006-8772-2528A81D6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238500"/>
            <a:ext cx="1905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AF0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21FADF-39D8-4E6B-8134-11AB6B9C9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7147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7212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212B"/>
                </a:solidFill>
                <a:latin typeface="Arial"/>
                <a:ea typeface="Arial"/>
                <a:cs typeface="Arial"/>
              </a:rPr>
              <a:t>Запуск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A132D6-8E84-4876-9B4B-4C2C38E7E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143375"/>
            <a:ext cx="257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748B"/>
                </a:solidFill>
                <a:latin typeface="Arial"/>
                <a:ea typeface="Arial"/>
                <a:cs typeface="Arial"/>
              </a:rPr>
              <a:t>навчання команди й перший період супроводу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0DE4D0-6F7C-4726-875D-EAC7D6505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572125"/>
            <a:ext cx="885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F766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F766E"/>
                </a:solidFill>
                <a:latin typeface="Arial"/>
                <a:ea typeface="Arial"/>
                <a:cs typeface="Arial"/>
              </a:rPr>
              <a:t>Детальний план, вартість і технічні передумови формуємо після первинної консультації.</a:t>
            </a:r>
          </a:p>
        </p:txBody>
      </p:sp>
    </p:spTree>
    <p:extLst>
      <p:ext uri="{BB962C8B-B14F-4D97-AF65-F5344CB8AC3E}">
        <p14:creationId xmlns:p14="http://schemas.microsoft.com/office/powerpoint/2010/main" val="1621794912"/>
      </p:ext>
    </p:extLst>
  </p:cSld>
</p:sld>
</file>

<file path=ppt/slides/slide11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16324A"/>
            </a:gs>
            <a:gs pos="52000">
              <a:srgbClr val="244E6D"/>
            </a:gs>
            <a:gs pos="100000">
              <a:srgbClr val="0F766E"/>
            </a:gs>
          </a:gsLst>
          <a:lin ang="81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F46B4E-0C01-47C8-9775-F5B8B55FF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6324A"/>
              </a:gs>
              <a:gs pos="52000">
                <a:srgbClr val="244E6D"/>
              </a:gs>
              <a:gs pos="100000">
                <a:srgbClr val="0F766E"/>
              </a:gs>
            </a:gsLst>
            <a:lin ang="8100000"/>
          </a:gra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FD1461-8A59-4EA9-B670-4BFB649AA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95325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90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3BA68F-B1F4-4CA3-8A73-BBD8ED642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95375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2A90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2A900"/>
                </a:solidFill>
                <a:latin typeface="Arial"/>
                <a:ea typeface="Arial"/>
                <a:cs typeface="Arial"/>
              </a:rPr>
              <a:t>Solar App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9ACE2F-D623-4E40-891A-A90EF200B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38300"/>
            <a:ext cx="7239000" cy="2524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Уявіть собі</a:t>
            </a:r>
          </a:p>
          <a:p xmlns:a="http://schemas.openxmlformats.org/drawingml/2006/main">
            <a:pPr>
              <a:defRPr sz="3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новий рівень можливостей</a:t>
            </a:r>
          </a:p>
          <a:p xmlns:a="http://schemas.openxmlformats.org/drawingml/2006/main">
            <a:pPr>
              <a:defRPr sz="3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вашого садового</a:t>
            </a:r>
          </a:p>
          <a:p xmlns:a="http://schemas.openxmlformats.org/drawingml/2006/main">
            <a:pPr>
              <a:defRPr sz="3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товариства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E048F4-0C07-4B17-BE3B-47FA85D7F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33875"/>
            <a:ext cx="66198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C6DCE0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C6DCE0"/>
                </a:solidFill>
                <a:latin typeface="Arial"/>
                <a:ea typeface="Arial"/>
                <a:cs typeface="Arial"/>
              </a:rPr>
              <a:t>На персональній демонстрації покажемо, як один щомісячний показник замінює збір даних, ручні розрахунки та розрізнені журнали.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FCEE87-3594-4A6F-B212-4ED3D5392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095500"/>
            <a:ext cx="2857500" cy="1714500"/>
          </a:xfrm>
          <a:prstGeom xmlns:a="http://schemas.openxmlformats.org/drawingml/2006/main" prst="roundRect">
            <a:avLst>
              <a:gd name="adj" fmla="val 14444"/>
            </a:avLst>
          </a:prstGeom>
          <a:solidFill xmlns:a="http://schemas.openxmlformats.org/drawingml/2006/main">
            <a:srgbClr val="F2A9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2CA17B-AA57-4E66-93CC-E5237347A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476500"/>
            <a:ext cx="209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6324A"/>
                </a:solidFill>
                <a:latin typeface="Arial"/>
                <a:ea typeface="Arial"/>
                <a:cs typeface="Arial"/>
                <a:hlinkClick xmlns:r="http://schemas.openxmlformats.org/officeDocument/2006/relationships" r:id="Ra0ce6e42511c41b7"/>
              </a:rPr>
              <a:t>Запит на
демонстрацію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793532-D1D9-41C3-878B-0BE7DA682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352800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6324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6324A"/>
                </a:solidFill>
                <a:latin typeface="Arial"/>
                <a:ea typeface="Arial"/>
                <a:cs typeface="Arial"/>
              </a:rPr>
              <a:t>Solar App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2EDCD8-7E39-4A4B-97F6-2097358FF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91250"/>
            <a:ext cx="7429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A8C1C9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8C1C9"/>
                </a:solidFill>
                <a:latin typeface="Arial"/>
                <a:ea typeface="Arial"/>
                <a:cs typeface="Arial"/>
              </a:rPr>
              <a:t>Матеріал для ознайомлення. Умови та рішення залежать від особливостей конкретного СТ.</a:t>
            </a:r>
          </a:p>
        </p:txBody>
      </p:sp>
    </p:spTree>
    <p:extLst>
      <p:ext uri="{BB962C8B-B14F-4D97-AF65-F5344CB8AC3E}">
        <p14:creationId xmlns:p14="http://schemas.microsoft.com/office/powerpoint/2010/main" val="10170486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2026-09-17T11:07:24.9630000Z</dcterms:created>
  <dcterms:modified xsi:type="dcterms:W3CDTF">2026-09-17T11:07:24.9630000Z</dcterms:modified>
</coreProperties>
</file>